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sldIdLst>
    <p:sldId id="256" r:id="rId2"/>
    <p:sldId id="284" r:id="rId3"/>
    <p:sldId id="283" r:id="rId4"/>
    <p:sldId id="258" r:id="rId5"/>
    <p:sldId id="259" r:id="rId6"/>
    <p:sldId id="260" r:id="rId7"/>
    <p:sldId id="261" r:id="rId8"/>
    <p:sldId id="262" r:id="rId9"/>
    <p:sldId id="285" r:id="rId10"/>
    <p:sldId id="263" r:id="rId11"/>
    <p:sldId id="264" r:id="rId12"/>
    <p:sldId id="265" r:id="rId13"/>
    <p:sldId id="269" r:id="rId14"/>
    <p:sldId id="267" r:id="rId15"/>
    <p:sldId id="270" r:id="rId16"/>
    <p:sldId id="271" r:id="rId17"/>
    <p:sldId id="275" r:id="rId18"/>
    <p:sldId id="277" r:id="rId19"/>
    <p:sldId id="278" r:id="rId20"/>
    <p:sldId id="279" r:id="rId21"/>
    <p:sldId id="280" r:id="rId22"/>
    <p:sldId id="281" r:id="rId23"/>
    <p:sldId id="268" r:id="rId24"/>
    <p:sldId id="288" r:id="rId25"/>
    <p:sldId id="287" r:id="rId26"/>
    <p:sldId id="289" r:id="rId27"/>
    <p:sldId id="290" r:id="rId28"/>
    <p:sldId id="291" r:id="rId29"/>
    <p:sldId id="292" r:id="rId30"/>
    <p:sldId id="293" r:id="rId31"/>
    <p:sldId id="266" r:id="rId32"/>
    <p:sldId id="257" r:id="rId33"/>
    <p:sldId id="294"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6D01EA-311E-3B49-B4D5-76EFE45C2675}" type="datetimeFigureOut">
              <a:rPr lang="en-US" smtClean="0"/>
              <a:t>4/26/21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1E146-97DB-C343-805C-01C3CAB01ADD}" type="slidenum">
              <a:rPr lang="en-US" smtClean="0"/>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6D01EA-311E-3B49-B4D5-76EFE45C2675}" type="datetimeFigureOut">
              <a:rPr lang="en-US" smtClean="0"/>
              <a:t>4/26/21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1E146-97DB-C343-805C-01C3CAB01AD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6D01EA-311E-3B49-B4D5-76EFE45C2675}" type="datetimeFigureOut">
              <a:rPr lang="en-US" smtClean="0"/>
              <a:t>4/26/21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1E146-97DB-C343-805C-01C3CAB01AD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6D01EA-311E-3B49-B4D5-76EFE45C2675}" type="datetimeFigureOut">
              <a:rPr lang="en-US" smtClean="0"/>
              <a:t>4/26/21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1E146-97DB-C343-805C-01C3CAB01AD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6D01EA-311E-3B49-B4D5-76EFE45C2675}" type="datetimeFigureOut">
              <a:rPr lang="en-US" smtClean="0"/>
              <a:t>4/26/21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1E146-97DB-C343-805C-01C3CAB01ADD}" type="slidenum">
              <a:rPr lang="en-US" smtClean="0"/>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6D01EA-311E-3B49-B4D5-76EFE45C2675}" type="datetimeFigureOut">
              <a:rPr lang="en-US" smtClean="0"/>
              <a:t>4/26/21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1E146-97DB-C343-805C-01C3CAB01AD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6D01EA-311E-3B49-B4D5-76EFE45C2675}" type="datetimeFigureOut">
              <a:rPr lang="en-US" smtClean="0"/>
              <a:t>4/26/21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E1E146-97DB-C343-805C-01C3CAB01ADD}" type="slidenum">
              <a:rPr lang="en-US" smtClean="0"/>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6D01EA-311E-3B49-B4D5-76EFE45C2675}" type="datetimeFigureOut">
              <a:rPr lang="en-US" smtClean="0"/>
              <a:t>4/26/21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E1E146-97DB-C343-805C-01C3CAB01AD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6D01EA-311E-3B49-B4D5-76EFE45C2675}" type="datetimeFigureOut">
              <a:rPr lang="en-US" smtClean="0"/>
              <a:t>4/26/21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E1E146-97DB-C343-805C-01C3CAB01AD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6D01EA-311E-3B49-B4D5-76EFE45C2675}" type="datetimeFigureOut">
              <a:rPr lang="en-US" smtClean="0"/>
              <a:t>4/26/21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1E146-97DB-C343-805C-01C3CAB01ADD}" type="slidenum">
              <a:rPr lang="en-US" smtClean="0"/>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6D01EA-311E-3B49-B4D5-76EFE45C2675}" type="datetimeFigureOut">
              <a:rPr lang="en-US" smtClean="0"/>
              <a:t>4/26/21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1E146-97DB-C343-805C-01C3CAB01AD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E76D01EA-311E-3B49-B4D5-76EFE45C2675}" type="datetimeFigureOut">
              <a:rPr lang="en-US" smtClean="0"/>
              <a:t>4/26/21</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9E1E146-97DB-C343-805C-01C3CAB01ADD}" type="slidenum">
              <a:rPr lang="en-US" smtClean="0"/>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eugenicsarchive.org/html/eugenics/static/themes/39.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rcYXB0zZjpY" TargetMode="External"/><Relationship Id="rId2" Type="http://schemas.openxmlformats.org/officeDocument/2006/relationships/hyperlink" Target="https://www.youtube.com/watch?v=Nshj9rCTPdE" TargetMode="External"/><Relationship Id="rId1" Type="http://schemas.openxmlformats.org/officeDocument/2006/relationships/slideLayout" Target="../slideLayouts/slideLayout2.xml"/><Relationship Id="rId4" Type="http://schemas.openxmlformats.org/officeDocument/2006/relationships/hyperlink" Target="https://www.youtube.com/watch?v=JeCKftkNKJ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esmagazine.org/authors/ray-levy-uyeda" TargetMode="External"/><Relationship Id="rId2" Type="http://schemas.openxmlformats.org/officeDocument/2006/relationships/hyperlink" Target="https://www.yesmagazine.org/social-justice/2021/02/08/united-states-forced-sterilization-wome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Eugenics</a:t>
            </a:r>
          </a:p>
        </p:txBody>
      </p:sp>
      <p:sp>
        <p:nvSpPr>
          <p:cNvPr id="3" name="Subtitle 2"/>
          <p:cNvSpPr>
            <a:spLocks noGrp="1"/>
          </p:cNvSpPr>
          <p:nvPr>
            <p:ph type="subTitle" idx="1"/>
          </p:nvPr>
        </p:nvSpPr>
        <p:spPr/>
        <p:txBody>
          <a:bodyPr>
            <a:normAutofit fontScale="70000" lnSpcReduction="20000"/>
          </a:bodyPr>
          <a:lstStyle/>
          <a:p>
            <a:r>
              <a:rPr lang="en-US" dirty="0"/>
              <a:t>Kathleen A. Nolan, Ph.D.</a:t>
            </a:r>
          </a:p>
          <a:p>
            <a:r>
              <a:rPr lang="en-US" dirty="0"/>
              <a:t>St. Francis College, Brooklyn, NY  11201</a:t>
            </a:r>
          </a:p>
          <a:p>
            <a:r>
              <a:rPr lang="en-US" dirty="0"/>
              <a:t>BIO 3303 Genetics class</a:t>
            </a:r>
          </a:p>
        </p:txBody>
      </p:sp>
    </p:spTree>
    <p:extLst>
      <p:ext uri="{BB962C8B-B14F-4D97-AF65-F5344CB8AC3E}">
        <p14:creationId xmlns:p14="http://schemas.microsoft.com/office/powerpoint/2010/main" val="61428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19 at 7.03.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61"/>
            <a:ext cx="9144000" cy="6804439"/>
          </a:xfrm>
          <a:prstGeom prst="rect">
            <a:avLst/>
          </a:prstGeom>
        </p:spPr>
      </p:pic>
    </p:spTree>
    <p:extLst>
      <p:ext uri="{BB962C8B-B14F-4D97-AF65-F5344CB8AC3E}">
        <p14:creationId xmlns:p14="http://schemas.microsoft.com/office/powerpoint/2010/main" val="2915663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19 at 7.00.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349"/>
            <a:ext cx="9144000" cy="6599651"/>
          </a:xfrm>
          <a:prstGeom prst="rect">
            <a:avLst/>
          </a:prstGeom>
        </p:spPr>
      </p:pic>
    </p:spTree>
    <p:extLst>
      <p:ext uri="{BB962C8B-B14F-4D97-AF65-F5344CB8AC3E}">
        <p14:creationId xmlns:p14="http://schemas.microsoft.com/office/powerpoint/2010/main" val="2227090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9-02-19 at 6.57.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79" y="0"/>
            <a:ext cx="6764535" cy="6858000"/>
          </a:xfrm>
          <a:prstGeom prst="rect">
            <a:avLst/>
          </a:prstGeom>
        </p:spPr>
      </p:pic>
    </p:spTree>
    <p:extLst>
      <p:ext uri="{BB962C8B-B14F-4D97-AF65-F5344CB8AC3E}">
        <p14:creationId xmlns:p14="http://schemas.microsoft.com/office/powerpoint/2010/main" val="3744618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2-19 at 10.04.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419" y="0"/>
            <a:ext cx="7027664" cy="6858000"/>
          </a:xfrm>
          <a:prstGeom prst="rect">
            <a:avLst/>
          </a:prstGeom>
        </p:spPr>
      </p:pic>
    </p:spTree>
    <p:extLst>
      <p:ext uri="{BB962C8B-B14F-4D97-AF65-F5344CB8AC3E}">
        <p14:creationId xmlns:p14="http://schemas.microsoft.com/office/powerpoint/2010/main" val="1585037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19 at 6.54.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11235"/>
          </a:xfrm>
          <a:prstGeom prst="rect">
            <a:avLst/>
          </a:prstGeom>
        </p:spPr>
      </p:pic>
    </p:spTree>
    <p:extLst>
      <p:ext uri="{BB962C8B-B14F-4D97-AF65-F5344CB8AC3E}">
        <p14:creationId xmlns:p14="http://schemas.microsoft.com/office/powerpoint/2010/main" val="565409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19 at 10.02.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41"/>
            <a:ext cx="9144000" cy="6043518"/>
          </a:xfrm>
          <a:prstGeom prst="rect">
            <a:avLst/>
          </a:prstGeom>
        </p:spPr>
      </p:pic>
    </p:spTree>
    <p:extLst>
      <p:ext uri="{BB962C8B-B14F-4D97-AF65-F5344CB8AC3E}">
        <p14:creationId xmlns:p14="http://schemas.microsoft.com/office/powerpoint/2010/main" val="4203130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19 at 9.55.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039"/>
            <a:ext cx="9144000" cy="6659961"/>
          </a:xfrm>
          <a:prstGeom prst="rect">
            <a:avLst/>
          </a:prstGeom>
        </p:spPr>
      </p:pic>
    </p:spTree>
    <p:extLst>
      <p:ext uri="{BB962C8B-B14F-4D97-AF65-F5344CB8AC3E}">
        <p14:creationId xmlns:p14="http://schemas.microsoft.com/office/powerpoint/2010/main" val="1541587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19 at 9.48.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695" y="0"/>
            <a:ext cx="6149529" cy="6858000"/>
          </a:xfrm>
          <a:prstGeom prst="rect">
            <a:avLst/>
          </a:prstGeom>
        </p:spPr>
      </p:pic>
    </p:spTree>
    <p:extLst>
      <p:ext uri="{BB962C8B-B14F-4D97-AF65-F5344CB8AC3E}">
        <p14:creationId xmlns:p14="http://schemas.microsoft.com/office/powerpoint/2010/main" val="1705881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19 at 9.42.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3048"/>
            <a:ext cx="9144000" cy="4722368"/>
          </a:xfrm>
          <a:prstGeom prst="rect">
            <a:avLst/>
          </a:prstGeom>
        </p:spPr>
      </p:pic>
    </p:spTree>
    <p:extLst>
      <p:ext uri="{BB962C8B-B14F-4D97-AF65-F5344CB8AC3E}">
        <p14:creationId xmlns:p14="http://schemas.microsoft.com/office/powerpoint/2010/main" val="2719987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6600" y="368300"/>
            <a:ext cx="7658100" cy="6108700"/>
          </a:xfrm>
          <a:prstGeom prst="rect">
            <a:avLst/>
          </a:prstGeom>
        </p:spPr>
      </p:pic>
    </p:spTree>
    <p:extLst>
      <p:ext uri="{BB962C8B-B14F-4D97-AF65-F5344CB8AC3E}">
        <p14:creationId xmlns:p14="http://schemas.microsoft.com/office/powerpoint/2010/main" val="3913268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972029"/>
            <a:ext cx="6781800" cy="1600200"/>
          </a:xfrm>
        </p:spPr>
        <p:txBody>
          <a:bodyPr>
            <a:normAutofit fontScale="90000"/>
          </a:bodyPr>
          <a:lstStyle/>
          <a:p>
            <a:r>
              <a:rPr lang="en-US" dirty="0"/>
              <a:t>Who were the people who started the eugenics movement?</a:t>
            </a:r>
          </a:p>
        </p:txBody>
      </p:sp>
      <p:sp>
        <p:nvSpPr>
          <p:cNvPr id="3" name="Content Placeholder 2"/>
          <p:cNvSpPr>
            <a:spLocks noGrp="1"/>
          </p:cNvSpPr>
          <p:nvPr>
            <p:ph idx="1"/>
          </p:nvPr>
        </p:nvSpPr>
        <p:spPr/>
        <p:txBody>
          <a:bodyPr>
            <a:normAutofit lnSpcReduction="10000"/>
          </a:bodyPr>
          <a:lstStyle/>
          <a:p>
            <a:r>
              <a:rPr lang="en-US" dirty="0"/>
              <a:t>Francis Galton (1822–1911), the originator of eugenics as a concept, and the man who coined the term itself (meaning </a:t>
            </a:r>
            <a:r>
              <a:rPr lang="en-US" b="1" dirty="0"/>
              <a:t>well, or truly born</a:t>
            </a:r>
            <a:r>
              <a:rPr lang="en-US" dirty="0"/>
              <a:t>). Great Britain</a:t>
            </a:r>
          </a:p>
          <a:p>
            <a:r>
              <a:rPr lang="en-US" dirty="0"/>
              <a:t>Charles Davenport, USA—in 1910</a:t>
            </a:r>
          </a:p>
          <a:p>
            <a:r>
              <a:rPr lang="en-US" dirty="0"/>
              <a:t>Founder of the Eugenics Record Office (hereafter ERO) (funded initially by the Harriman family of New York in 1910, and after 1916 by the Carnegie Institution) at</a:t>
            </a:r>
          </a:p>
          <a:p>
            <a:r>
              <a:rPr lang="en-US" dirty="0"/>
              <a:t> Cold Spring Harbor Laboratory, New York.</a:t>
            </a:r>
          </a:p>
          <a:p>
            <a:r>
              <a:rPr lang="en-US" dirty="0"/>
              <a:t>Frances Laughlin helped promote sterilization laws</a:t>
            </a:r>
          </a:p>
          <a:p>
            <a:r>
              <a:rPr lang="en-US" dirty="0"/>
              <a:t>James Watson worked at CSHL---they cut ties with him</a:t>
            </a:r>
          </a:p>
          <a:p>
            <a:endParaRPr lang="en-US" dirty="0"/>
          </a:p>
        </p:txBody>
      </p:sp>
    </p:spTree>
    <p:extLst>
      <p:ext uri="{BB962C8B-B14F-4D97-AF65-F5344CB8AC3E}">
        <p14:creationId xmlns:p14="http://schemas.microsoft.com/office/powerpoint/2010/main" val="3557285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14947" b="14947"/>
          <a:stretch>
            <a:fillRect/>
          </a:stretch>
        </p:blipFill>
        <p:spPr/>
      </p:pic>
    </p:spTree>
    <p:extLst>
      <p:ext uri="{BB962C8B-B14F-4D97-AF65-F5344CB8AC3E}">
        <p14:creationId xmlns:p14="http://schemas.microsoft.com/office/powerpoint/2010/main" val="304952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2286000" y="0"/>
            <a:ext cx="4548851" cy="6858000"/>
          </a:xfrm>
          <a:prstGeom prst="rect">
            <a:avLst/>
          </a:prstGeom>
        </p:spPr>
      </p:pic>
    </p:spTree>
    <p:extLst>
      <p:ext uri="{BB962C8B-B14F-4D97-AF65-F5344CB8AC3E}">
        <p14:creationId xmlns:p14="http://schemas.microsoft.com/office/powerpoint/2010/main" val="213385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5-27 at 1.12.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176" y="0"/>
            <a:ext cx="4741767" cy="6858000"/>
          </a:xfrm>
          <a:prstGeom prst="rect">
            <a:avLst/>
          </a:prstGeom>
        </p:spPr>
      </p:pic>
    </p:spTree>
    <p:extLst>
      <p:ext uri="{BB962C8B-B14F-4D97-AF65-F5344CB8AC3E}">
        <p14:creationId xmlns:p14="http://schemas.microsoft.com/office/powerpoint/2010/main" val="2026396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19 at 6.50.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08" y="0"/>
            <a:ext cx="8187447" cy="6858000"/>
          </a:xfrm>
          <a:prstGeom prst="rect">
            <a:avLst/>
          </a:prstGeom>
        </p:spPr>
      </p:pic>
    </p:spTree>
    <p:extLst>
      <p:ext uri="{BB962C8B-B14F-4D97-AF65-F5344CB8AC3E}">
        <p14:creationId xmlns:p14="http://schemas.microsoft.com/office/powerpoint/2010/main" val="3642820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622300" y="0"/>
            <a:ext cx="7879404" cy="6858000"/>
          </a:xfrm>
          <a:prstGeom prst="rect">
            <a:avLst/>
          </a:prstGeom>
        </p:spPr>
      </p:pic>
    </p:spTree>
    <p:extLst>
      <p:ext uri="{BB962C8B-B14F-4D97-AF65-F5344CB8AC3E}">
        <p14:creationId xmlns:p14="http://schemas.microsoft.com/office/powerpoint/2010/main" val="921368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009" y="511704"/>
            <a:ext cx="6781800" cy="1600200"/>
          </a:xfrm>
        </p:spPr>
        <p:txBody>
          <a:bodyPr>
            <a:normAutofit fontScale="90000"/>
          </a:bodyPr>
          <a:lstStyle/>
          <a:p>
            <a:r>
              <a:rPr lang="en-US" dirty="0"/>
              <a:t>US Supreme Court text of 1927 Buck v Bell decision</a:t>
            </a:r>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612916" y="2690336"/>
            <a:ext cx="8073883" cy="3416320"/>
          </a:xfrm>
          <a:prstGeom prst="rect">
            <a:avLst/>
          </a:prstGeom>
        </p:spPr>
        <p:txBody>
          <a:bodyPr wrap="square">
            <a:spAutoFit/>
          </a:bodyPr>
          <a:lstStyle/>
          <a:p>
            <a:r>
              <a:rPr lang="en-US" sz="3600" b="1" dirty="0"/>
              <a:t>The case involved the sterilization of mainly teenagers at the Lynchburg Colony. Virginia's Eugenics laws of 1924 were later used as model legislation in Germany in the 1930s after the Nazi's came to power.</a:t>
            </a:r>
          </a:p>
        </p:txBody>
      </p:sp>
    </p:spTree>
    <p:extLst>
      <p:ext uri="{BB962C8B-B14F-4D97-AF65-F5344CB8AC3E}">
        <p14:creationId xmlns:p14="http://schemas.microsoft.com/office/powerpoint/2010/main" val="3598075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Carrie and Emma Buck at the Virginia Colony for Epileptics and Feebleminded, Lynchburg, Virginia, taken by A.H. </a:t>
            </a:r>
            <a:r>
              <a:rPr lang="en-US" b="1" dirty="0" err="1"/>
              <a:t>Estabrook</a:t>
            </a:r>
            <a:r>
              <a:rPr lang="en-US" b="1" dirty="0"/>
              <a:t> the day before the Buck v. Bell trial in Virginia</a:t>
            </a:r>
          </a:p>
          <a:p>
            <a:endParaRPr lang="en-US" b="1" dirty="0"/>
          </a:p>
          <a:p>
            <a:pPr marL="0" indent="0">
              <a:buNone/>
            </a:pPr>
            <a:r>
              <a:rPr lang="en-US" dirty="0">
                <a:hlinkClick r:id="rId2"/>
              </a:rPr>
              <a:t>http://www.eugenicsarchive.org/html/eugenics/static/themes/39.html</a:t>
            </a:r>
            <a:endParaRPr lang="en-US" dirty="0"/>
          </a:p>
          <a:p>
            <a:pPr marL="0" indent="0">
              <a:buNone/>
            </a:pPr>
            <a:endParaRPr lang="en-US" dirty="0"/>
          </a:p>
          <a:p>
            <a:endParaRPr lang="en-US" dirty="0"/>
          </a:p>
        </p:txBody>
      </p:sp>
    </p:spTree>
    <p:extLst>
      <p:ext uri="{BB962C8B-B14F-4D97-AF65-F5344CB8AC3E}">
        <p14:creationId xmlns:p14="http://schemas.microsoft.com/office/powerpoint/2010/main" val="773532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Oliver Wendell Holmes, Jr., included the infamous phrase "Three generations of imbeciles are enough." </a:t>
            </a:r>
          </a:p>
        </p:txBody>
      </p:sp>
    </p:spTree>
    <p:extLst>
      <p:ext uri="{BB962C8B-B14F-4D97-AF65-F5344CB8AC3E}">
        <p14:creationId xmlns:p14="http://schemas.microsoft.com/office/powerpoint/2010/main" val="2135489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lead to its decline?</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24821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youtubes</a:t>
            </a:r>
            <a:endParaRPr lang="en-US" dirty="0"/>
          </a:p>
        </p:txBody>
      </p:sp>
      <p:sp>
        <p:nvSpPr>
          <p:cNvPr id="3" name="Content Placeholder 2"/>
          <p:cNvSpPr>
            <a:spLocks noGrp="1"/>
          </p:cNvSpPr>
          <p:nvPr>
            <p:ph idx="1"/>
          </p:nvPr>
        </p:nvSpPr>
        <p:spPr/>
        <p:txBody>
          <a:bodyPr>
            <a:normAutofit fontScale="85000" lnSpcReduction="20000"/>
          </a:bodyPr>
          <a:lstStyle/>
          <a:p>
            <a:r>
              <a:rPr lang="en-US" dirty="0"/>
              <a:t>‪Eugenicist Movement in America: Victims Coming Forward‬</a:t>
            </a:r>
          </a:p>
          <a:p>
            <a:r>
              <a:rPr lang="en-US" dirty="0">
                <a:hlinkClick r:id="rId2"/>
              </a:rPr>
              <a:t>https://www.youtube.com/watch?v=Nshj9rCTPdE</a:t>
            </a:r>
            <a:endParaRPr lang="en-US" dirty="0"/>
          </a:p>
          <a:p>
            <a:r>
              <a:rPr lang="en-US" dirty="0"/>
              <a:t>	</a:t>
            </a:r>
          </a:p>
          <a:p>
            <a:endParaRPr lang="en-US" dirty="0"/>
          </a:p>
          <a:p>
            <a:r>
              <a:rPr lang="en-US" dirty="0"/>
              <a:t>‪Forced Sterilization : Eugenics in America CNN (March 08, 2012)‬	</a:t>
            </a:r>
          </a:p>
          <a:p>
            <a:r>
              <a:rPr lang="en-US" dirty="0">
                <a:hlinkClick r:id="rId3"/>
              </a:rPr>
              <a:t>https://www.youtube.com/watch?v=rcYXB0zZjpY</a:t>
            </a:r>
            <a:endParaRPr lang="en-US" dirty="0"/>
          </a:p>
          <a:p>
            <a:endParaRPr lang="en-US" dirty="0"/>
          </a:p>
          <a:p>
            <a:r>
              <a:rPr lang="en-US" dirty="0"/>
              <a:t>Crash course in Eugenics</a:t>
            </a:r>
          </a:p>
          <a:p>
            <a:r>
              <a:rPr lang="en-US" dirty="0">
                <a:hlinkClick r:id="rId4"/>
              </a:rPr>
              <a:t>https://www.youtube.com/watch?v=JeCKftkNKJ0</a:t>
            </a:r>
            <a:endParaRPr lang="en-US" dirty="0"/>
          </a:p>
          <a:p>
            <a:endParaRPr lang="en-US" dirty="0"/>
          </a:p>
          <a:p>
            <a:pPr marL="0" indent="0">
              <a:buNone/>
            </a:pPr>
            <a:endParaRPr lang="en-US" dirty="0"/>
          </a:p>
          <a:p>
            <a:r>
              <a:rPr lang="en-US" dirty="0"/>
              <a:t>There were forced sterilization laws in 35 states</a:t>
            </a:r>
          </a:p>
          <a:p>
            <a:endParaRPr lang="en-US" dirty="0"/>
          </a:p>
        </p:txBody>
      </p:sp>
    </p:spTree>
    <p:extLst>
      <p:ext uri="{BB962C8B-B14F-4D97-AF65-F5344CB8AC3E}">
        <p14:creationId xmlns:p14="http://schemas.microsoft.com/office/powerpoint/2010/main" val="687901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1900-1950 and beyond??</a:t>
            </a:r>
          </a:p>
        </p:txBody>
      </p:sp>
      <p:sp>
        <p:nvSpPr>
          <p:cNvPr id="3" name="Content Placeholder 2"/>
          <p:cNvSpPr>
            <a:spLocks noGrp="1"/>
          </p:cNvSpPr>
          <p:nvPr>
            <p:ph idx="1"/>
          </p:nvPr>
        </p:nvSpPr>
        <p:spPr/>
        <p:txBody>
          <a:bodyPr/>
          <a:lstStyle/>
          <a:p>
            <a:r>
              <a:rPr lang="en-US" dirty="0"/>
              <a:t>It was “thought” that genes control:</a:t>
            </a:r>
          </a:p>
          <a:p>
            <a:r>
              <a:rPr lang="en-US" dirty="0" err="1"/>
              <a:t>polydactyly</a:t>
            </a:r>
            <a:r>
              <a:rPr lang="en-US" dirty="0"/>
              <a:t> and eye color </a:t>
            </a:r>
          </a:p>
          <a:p>
            <a:r>
              <a:rPr lang="en-US" dirty="0"/>
              <a:t> physiological conditions such as the A-B-O blood groups </a:t>
            </a:r>
          </a:p>
          <a:p>
            <a:r>
              <a:rPr lang="en-US" dirty="0"/>
              <a:t>mental and personality traits such as “feeblemindedness,” alcoholism and pauperism </a:t>
            </a:r>
          </a:p>
          <a:p>
            <a:endParaRPr lang="en-US" dirty="0"/>
          </a:p>
        </p:txBody>
      </p:sp>
    </p:spTree>
    <p:extLst>
      <p:ext uri="{BB962C8B-B14F-4D97-AF65-F5344CB8AC3E}">
        <p14:creationId xmlns:p14="http://schemas.microsoft.com/office/powerpoint/2010/main" val="2354893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forms of “eugenics”</a:t>
            </a:r>
          </a:p>
        </p:txBody>
      </p:sp>
      <p:sp>
        <p:nvSpPr>
          <p:cNvPr id="3" name="Content Placeholder 2"/>
          <p:cNvSpPr>
            <a:spLocks noGrp="1"/>
          </p:cNvSpPr>
          <p:nvPr>
            <p:ph idx="1"/>
          </p:nvPr>
        </p:nvSpPr>
        <p:spPr>
          <a:xfrm>
            <a:off x="314960" y="685800"/>
            <a:ext cx="8539480" cy="3886200"/>
          </a:xfrm>
        </p:spPr>
        <p:txBody>
          <a:bodyPr/>
          <a:lstStyle/>
          <a:p>
            <a:r>
              <a:rPr lang="en-US" dirty="0"/>
              <a:t>I.Q. scores between blacks and whites in the United States was due to genetics (Arthur Jensen, 1969) </a:t>
            </a:r>
          </a:p>
          <a:p>
            <a:r>
              <a:rPr lang="en-US" dirty="0"/>
              <a:t>The Bell Curve—Richard </a:t>
            </a:r>
            <a:r>
              <a:rPr lang="en-US" dirty="0" err="1"/>
              <a:t>Hernstein</a:t>
            </a:r>
            <a:r>
              <a:rPr lang="en-US" dirty="0"/>
              <a:t> and Charles Murray--1994</a:t>
            </a:r>
          </a:p>
          <a:p>
            <a:r>
              <a:rPr lang="en-US" dirty="0"/>
              <a:t>Male/female differences in math aptitude---spatial reasoning</a:t>
            </a:r>
          </a:p>
          <a:p>
            <a:r>
              <a:rPr lang="en-US" dirty="0"/>
              <a:t>Extreme caution should be placed against stereotypes</a:t>
            </a:r>
          </a:p>
        </p:txBody>
      </p:sp>
    </p:spTree>
    <p:extLst>
      <p:ext uri="{BB962C8B-B14F-4D97-AF65-F5344CB8AC3E}">
        <p14:creationId xmlns:p14="http://schemas.microsoft.com/office/powerpoint/2010/main" val="3168099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19 at 6.55.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1992"/>
            <a:ext cx="9144000" cy="5364633"/>
          </a:xfrm>
          <a:prstGeom prst="rect">
            <a:avLst/>
          </a:prstGeom>
        </p:spPr>
      </p:pic>
    </p:spTree>
    <p:extLst>
      <p:ext uri="{BB962C8B-B14F-4D97-AF65-F5344CB8AC3E}">
        <p14:creationId xmlns:p14="http://schemas.microsoft.com/office/powerpoint/2010/main" val="3432228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9-02-18 at 6.29.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962013"/>
          </a:xfrm>
          <a:prstGeom prst="rect">
            <a:avLst/>
          </a:prstGeom>
        </p:spPr>
      </p:pic>
    </p:spTree>
    <p:extLst>
      <p:ext uri="{BB962C8B-B14F-4D97-AF65-F5344CB8AC3E}">
        <p14:creationId xmlns:p14="http://schemas.microsoft.com/office/powerpoint/2010/main" val="1890327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82B7-F671-744E-9D3B-4E8CB1900321}"/>
              </a:ext>
            </a:extLst>
          </p:cNvPr>
          <p:cNvSpPr>
            <a:spLocks noGrp="1"/>
          </p:cNvSpPr>
          <p:nvPr>
            <p:ph type="title"/>
          </p:nvPr>
        </p:nvSpPr>
        <p:spPr/>
        <p:txBody>
          <a:bodyPr/>
          <a:lstStyle/>
          <a:p>
            <a:r>
              <a:rPr lang="en-US" dirty="0"/>
              <a:t>Article</a:t>
            </a:r>
          </a:p>
        </p:txBody>
      </p:sp>
      <p:sp>
        <p:nvSpPr>
          <p:cNvPr id="3" name="Content Placeholder 2">
            <a:extLst>
              <a:ext uri="{FF2B5EF4-FFF2-40B4-BE49-F238E27FC236}">
                <a16:creationId xmlns:a16="http://schemas.microsoft.com/office/drawing/2014/main" id="{36FE684E-F526-8049-A72E-5FBC5ACAAC7C}"/>
              </a:ext>
            </a:extLst>
          </p:cNvPr>
          <p:cNvSpPr>
            <a:spLocks noGrp="1"/>
          </p:cNvSpPr>
          <p:nvPr>
            <p:ph idx="1"/>
          </p:nvPr>
        </p:nvSpPr>
        <p:spPr/>
        <p:txBody>
          <a:bodyPr>
            <a:normAutofit fontScale="92500"/>
          </a:bodyPr>
          <a:lstStyle/>
          <a:p>
            <a:endParaRPr lang="en-US" dirty="0">
              <a:hlinkClick r:id="rId2"/>
            </a:endParaRPr>
          </a:p>
          <a:p>
            <a:pPr marL="0" indent="0">
              <a:buNone/>
            </a:pPr>
            <a:r>
              <a:rPr lang="en-US" dirty="0"/>
              <a:t>How Organizers Are Fighting an American Legacy of Forced Sterilization---Yes! Solutions Journalism</a:t>
            </a:r>
          </a:p>
          <a:p>
            <a:pPr fontAlgn="t"/>
            <a:r>
              <a:rPr lang="en-US" b="1" cap="all" dirty="0"/>
              <a:t>BY </a:t>
            </a:r>
            <a:r>
              <a:rPr lang="en-US" b="1" cap="all" dirty="0">
                <a:hlinkClick r:id="rId3"/>
              </a:rPr>
              <a:t>RAY LEVY UYEDA</a:t>
            </a:r>
            <a:endParaRPr lang="en-US" b="1" cap="all" dirty="0"/>
          </a:p>
          <a:p>
            <a:pPr fontAlgn="t"/>
            <a:r>
              <a:rPr lang="en-US" dirty="0"/>
              <a:t> </a:t>
            </a:r>
            <a:r>
              <a:rPr lang="en-US" b="1" cap="all" dirty="0"/>
              <a:t> 6 MIN READ</a:t>
            </a:r>
          </a:p>
          <a:p>
            <a:r>
              <a:rPr lang="en-US" dirty="0"/>
              <a:t>2/8/2021</a:t>
            </a:r>
            <a:br>
              <a:rPr lang="en-US" dirty="0"/>
            </a:br>
            <a:endParaRPr lang="en-US" dirty="0"/>
          </a:p>
          <a:p>
            <a:endParaRPr lang="en-US" dirty="0">
              <a:hlinkClick r:id="rId2"/>
            </a:endParaRPr>
          </a:p>
          <a:p>
            <a:r>
              <a:rPr lang="en-US" dirty="0">
                <a:hlinkClick r:id="rId2"/>
              </a:rPr>
              <a:t>https://www.yesmagazine.org/social-justice/2021/02/08/united-states-forced-sterilization-women</a:t>
            </a:r>
            <a:endParaRPr lang="en-US" dirty="0"/>
          </a:p>
          <a:p>
            <a:endParaRPr lang="en-US" dirty="0"/>
          </a:p>
        </p:txBody>
      </p:sp>
    </p:spTree>
    <p:extLst>
      <p:ext uri="{BB962C8B-B14F-4D97-AF65-F5344CB8AC3E}">
        <p14:creationId xmlns:p14="http://schemas.microsoft.com/office/powerpoint/2010/main" val="2565737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18 at 6.27.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48077"/>
          </a:xfrm>
          <a:prstGeom prst="rect">
            <a:avLst/>
          </a:prstGeom>
        </p:spPr>
      </p:pic>
    </p:spTree>
    <p:extLst>
      <p:ext uri="{BB962C8B-B14F-4D97-AF65-F5344CB8AC3E}">
        <p14:creationId xmlns:p14="http://schemas.microsoft.com/office/powerpoint/2010/main" val="1224680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a:t>Almost 100 years ago, eugenicists were very concerned with race mixing. In 1913, 29 states had laws forbidding mixed-race marriages, and 22 penalized for miscegenation — with fines and/or prison terms. Eugenicists actively supported the strengthening of old laws and the enactment of new ones such as the Virginia Integrity Act of 1924, which prohibited marriage between a white person and anyone with a trace of blood other than Caucasian. It took until 1967 for these laws to be dissolved.</a:t>
            </a:r>
          </a:p>
        </p:txBody>
      </p:sp>
    </p:spTree>
    <p:extLst>
      <p:ext uri="{BB962C8B-B14F-4D97-AF65-F5344CB8AC3E}">
        <p14:creationId xmlns:p14="http://schemas.microsoft.com/office/powerpoint/2010/main" val="1003581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9-02-19 at 7.09.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286" y="0"/>
            <a:ext cx="7048812" cy="6858000"/>
          </a:xfrm>
          <a:prstGeom prst="rect">
            <a:avLst/>
          </a:prstGeom>
        </p:spPr>
      </p:pic>
    </p:spTree>
    <p:extLst>
      <p:ext uri="{BB962C8B-B14F-4D97-AF65-F5344CB8AC3E}">
        <p14:creationId xmlns:p14="http://schemas.microsoft.com/office/powerpoint/2010/main" val="3189313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19 at 7.09.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069"/>
            <a:ext cx="9144000" cy="6232786"/>
          </a:xfrm>
          <a:prstGeom prst="rect">
            <a:avLst/>
          </a:prstGeom>
        </p:spPr>
      </p:pic>
    </p:spTree>
    <p:extLst>
      <p:ext uri="{BB962C8B-B14F-4D97-AF65-F5344CB8AC3E}">
        <p14:creationId xmlns:p14="http://schemas.microsoft.com/office/powerpoint/2010/main" val="4003690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19 at 7.05.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472" y="0"/>
            <a:ext cx="6450594" cy="6858000"/>
          </a:xfrm>
          <a:prstGeom prst="rect">
            <a:avLst/>
          </a:prstGeom>
        </p:spPr>
      </p:pic>
    </p:spTree>
    <p:extLst>
      <p:ext uri="{BB962C8B-B14F-4D97-AF65-F5344CB8AC3E}">
        <p14:creationId xmlns:p14="http://schemas.microsoft.com/office/powerpoint/2010/main" val="2003296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Fitter Family Contests</a:t>
            </a:r>
          </a:p>
        </p:txBody>
      </p:sp>
      <p:pic>
        <p:nvPicPr>
          <p:cNvPr id="4" name="Picture 3"/>
          <p:cNvPicPr>
            <a:picLocks noChangeAspect="1"/>
          </p:cNvPicPr>
          <p:nvPr/>
        </p:nvPicPr>
        <p:blipFill>
          <a:blip r:embed="rId2"/>
          <a:stretch>
            <a:fillRect/>
          </a:stretch>
        </p:blipFill>
        <p:spPr>
          <a:xfrm>
            <a:off x="1828800" y="518160"/>
            <a:ext cx="5486400" cy="4508500"/>
          </a:xfrm>
          <a:prstGeom prst="rect">
            <a:avLst/>
          </a:prstGeom>
        </p:spPr>
      </p:pic>
    </p:spTree>
    <p:extLst>
      <p:ext uri="{BB962C8B-B14F-4D97-AF65-F5344CB8AC3E}">
        <p14:creationId xmlns:p14="http://schemas.microsoft.com/office/powerpoint/2010/main" val="41114601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Newsprint.thmx</Template>
  <TotalTime>1293</TotalTime>
  <Words>563</Words>
  <Application>Microsoft Macintosh PowerPoint</Application>
  <PresentationFormat>On-screen Show (4:3)</PresentationFormat>
  <Paragraphs>51</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Impact</vt:lpstr>
      <vt:lpstr>Times New Roman</vt:lpstr>
      <vt:lpstr>NewsPrint</vt:lpstr>
      <vt:lpstr>Eugenics</vt:lpstr>
      <vt:lpstr>Who were the people who started the eugenics movement?</vt:lpstr>
      <vt:lpstr>1900-1950 and beyond??</vt:lpstr>
      <vt:lpstr>PowerPoint Presentation</vt:lpstr>
      <vt:lpstr>PowerPoint Presentation</vt:lpstr>
      <vt:lpstr>PowerPoint Presentation</vt:lpstr>
      <vt:lpstr>PowerPoint Presentation</vt:lpstr>
      <vt:lpstr>PowerPoint Presentation</vt:lpstr>
      <vt:lpstr>Fitter Family Contests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Supreme Court text of 1927 Buck v Bell decision</vt:lpstr>
      <vt:lpstr>PowerPoint Presentation</vt:lpstr>
      <vt:lpstr>PowerPoint Presentation</vt:lpstr>
      <vt:lpstr>What lead to its decline?</vt:lpstr>
      <vt:lpstr>youtubes</vt:lpstr>
      <vt:lpstr>Other forms of “eugenics”</vt:lpstr>
      <vt:lpstr>PowerPoint Presentation</vt:lpstr>
      <vt:lpstr>PowerPoint Presentation</vt:lpstr>
      <vt:lpstr>Article</vt:lpstr>
    </vt:vector>
  </TitlesOfParts>
  <Company>St. Francis College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Eugenics</dc:title>
  <dc:creator>Employee</dc:creator>
  <cp:lastModifiedBy>Kathleen Nolan</cp:lastModifiedBy>
  <cp:revision>23</cp:revision>
  <dcterms:created xsi:type="dcterms:W3CDTF">2019-02-18T23:28:32Z</dcterms:created>
  <dcterms:modified xsi:type="dcterms:W3CDTF">2021-04-26T15:05:16Z</dcterms:modified>
</cp:coreProperties>
</file>